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75" r:id="rId2"/>
    <p:sldId id="278" r:id="rId3"/>
    <p:sldId id="261" r:id="rId4"/>
    <p:sldId id="263" r:id="rId5"/>
    <p:sldId id="264" r:id="rId6"/>
    <p:sldId id="265" r:id="rId7"/>
    <p:sldId id="266" r:id="rId8"/>
    <p:sldId id="267" r:id="rId9"/>
    <p:sldId id="268" r:id="rId10"/>
    <p:sldId id="269" r:id="rId11"/>
    <p:sldId id="270" r:id="rId12"/>
    <p:sldId id="271" r:id="rId13"/>
    <p:sldId id="273" r:id="rId14"/>
    <p:sldId id="274" r:id="rId15"/>
    <p:sldId id="258" r:id="rId16"/>
    <p:sldId id="259" r:id="rId17"/>
    <p:sldId id="257" r:id="rId18"/>
    <p:sldId id="260" r:id="rId19"/>
    <p:sldId id="277" r:id="rId20"/>
    <p:sldId id="276" r:id="rId2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A833597-9D8B-DE4F-A11E-5E9080E80E0C}">
          <p14:sldIdLst>
            <p14:sldId id="275"/>
            <p14:sldId id="278"/>
            <p14:sldId id="261"/>
            <p14:sldId id="263"/>
            <p14:sldId id="264"/>
            <p14:sldId id="265"/>
            <p14:sldId id="266"/>
            <p14:sldId id="267"/>
            <p14:sldId id="268"/>
            <p14:sldId id="269"/>
            <p14:sldId id="270"/>
            <p14:sldId id="271"/>
            <p14:sldId id="273"/>
            <p14:sldId id="274"/>
            <p14:sldId id="258"/>
            <p14:sldId id="259"/>
            <p14:sldId id="257"/>
            <p14:sldId id="260"/>
            <p14:sldId id="277"/>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D6"/>
    <a:srgbClr val="000000"/>
    <a:srgbClr val="4D4F53"/>
    <a:srgbClr val="7D8087"/>
    <a:srgbClr val="0098DB"/>
    <a:srgbClr val="0397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9" autoAdjust="0"/>
    <p:restoredTop sz="94660"/>
  </p:normalViewPr>
  <p:slideViewPr>
    <p:cSldViewPr snapToGrid="0" snapToObjects="1">
      <p:cViewPr varScale="1">
        <p:scale>
          <a:sx n="107" d="100"/>
          <a:sy n="107" d="100"/>
        </p:scale>
        <p:origin x="-1116"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mtClean="0"/>
              <a:t>Click to edit Master title style</a:t>
            </a:r>
            <a:endParaRPr lang="en-US"/>
          </a:p>
        </p:txBody>
      </p:sp>
      <p:sp>
        <p:nvSpPr>
          <p:cNvPr id="6" name="Text Placeholder 5"/>
          <p:cNvSpPr>
            <a:spLocks noGrp="1"/>
          </p:cNvSpPr>
          <p:nvPr>
            <p:ph type="body" sz="quarter" idx="10"/>
          </p:nvPr>
        </p:nvSpPr>
        <p:spPr>
          <a:xfrm>
            <a:off x="640080" y="1143000"/>
            <a:ext cx="6770145" cy="472421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47044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Text Placeholder 3"/>
          <p:cNvSpPr>
            <a:spLocks noGrp="1"/>
          </p:cNvSpPr>
          <p:nvPr>
            <p:ph type="body" sz="quarter" idx="10"/>
          </p:nvPr>
        </p:nvSpPr>
        <p:spPr>
          <a:xfrm>
            <a:off x="648758" y="1159696"/>
            <a:ext cx="3727450" cy="363696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Picture Placeholder 5"/>
          <p:cNvSpPr>
            <a:spLocks noGrp="1"/>
          </p:cNvSpPr>
          <p:nvPr>
            <p:ph type="pic" sz="quarter" idx="11"/>
          </p:nvPr>
        </p:nvSpPr>
        <p:spPr>
          <a:xfrm>
            <a:off x="4960973" y="1161288"/>
            <a:ext cx="3161951" cy="3180092"/>
          </a:xfrm>
        </p:spPr>
        <p:txBody>
          <a:bodyPr/>
          <a:lstStyle/>
          <a:p>
            <a:endParaRPr lang="en-US"/>
          </a:p>
        </p:txBody>
      </p:sp>
    </p:spTree>
    <p:extLst>
      <p:ext uri="{BB962C8B-B14F-4D97-AF65-F5344CB8AC3E}">
        <p14:creationId xmlns:p14="http://schemas.microsoft.com/office/powerpoint/2010/main" val="316666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Text Placeholder 3"/>
          <p:cNvSpPr>
            <a:spLocks noGrp="1"/>
          </p:cNvSpPr>
          <p:nvPr>
            <p:ph type="body" sz="quarter" idx="10"/>
          </p:nvPr>
        </p:nvSpPr>
        <p:spPr>
          <a:xfrm>
            <a:off x="648758" y="1159696"/>
            <a:ext cx="3727450" cy="363696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Chart Placeholder 4"/>
          <p:cNvSpPr>
            <a:spLocks noGrp="1"/>
          </p:cNvSpPr>
          <p:nvPr>
            <p:ph type="chart" sz="quarter" idx="12"/>
          </p:nvPr>
        </p:nvSpPr>
        <p:spPr>
          <a:xfrm>
            <a:off x="4946983" y="1160463"/>
            <a:ext cx="3162300" cy="3181350"/>
          </a:xfrm>
        </p:spPr>
        <p:txBody>
          <a:bodyPr/>
          <a:lstStyle/>
          <a:p>
            <a:endParaRPr lang="en-US"/>
          </a:p>
        </p:txBody>
      </p:sp>
    </p:spTree>
    <p:extLst>
      <p:ext uri="{BB962C8B-B14F-4D97-AF65-F5344CB8AC3E}">
        <p14:creationId xmlns:p14="http://schemas.microsoft.com/office/powerpoint/2010/main" val="1486236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Sim Wordmark-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7159" y="6173807"/>
            <a:ext cx="1380578" cy="778232"/>
          </a:xfrm>
          <a:prstGeom prst="rect">
            <a:avLst/>
          </a:prstGeom>
        </p:spPr>
      </p:pic>
      <p:sp>
        <p:nvSpPr>
          <p:cNvPr id="10" name="TextBox 9"/>
          <p:cNvSpPr txBox="1"/>
          <p:nvPr/>
        </p:nvSpPr>
        <p:spPr>
          <a:xfrm>
            <a:off x="675297" y="6488082"/>
            <a:ext cx="4507694" cy="246221"/>
          </a:xfrm>
          <a:prstGeom prst="rect">
            <a:avLst/>
          </a:prstGeom>
          <a:noFill/>
        </p:spPr>
        <p:txBody>
          <a:bodyPr wrap="square" rtlCol="0">
            <a:spAutoFit/>
          </a:bodyPr>
          <a:lstStyle/>
          <a:p>
            <a:r>
              <a:rPr lang="en-US" sz="1000" dirty="0" smtClean="0">
                <a:solidFill>
                  <a:srgbClr val="7D8087"/>
                </a:solidFill>
                <a:latin typeface="Arial"/>
                <a:cs typeface="Arial"/>
              </a:rPr>
              <a:t>Copyright © Sim</a:t>
            </a:r>
            <a:r>
              <a:rPr lang="en-US" sz="1000" baseline="0" dirty="0" smtClean="0">
                <a:solidFill>
                  <a:srgbClr val="7D8087"/>
                </a:solidFill>
                <a:latin typeface="Arial"/>
                <a:cs typeface="Arial"/>
              </a:rPr>
              <a:t> IP Practice</a:t>
            </a:r>
            <a:endParaRPr lang="en-US" sz="1000" dirty="0">
              <a:solidFill>
                <a:srgbClr val="7D8087"/>
              </a:solidFill>
              <a:latin typeface="Arial"/>
              <a:cs typeface="Arial"/>
            </a:endParaRPr>
          </a:p>
        </p:txBody>
      </p:sp>
      <p:sp>
        <p:nvSpPr>
          <p:cNvPr id="2" name="Title Placeholder 1"/>
          <p:cNvSpPr>
            <a:spLocks noGrp="1"/>
          </p:cNvSpPr>
          <p:nvPr>
            <p:ph type="title"/>
          </p:nvPr>
        </p:nvSpPr>
        <p:spPr>
          <a:xfrm>
            <a:off x="639940" y="91364"/>
            <a:ext cx="6852518" cy="548185"/>
          </a:xfrm>
          <a:prstGeom prst="rect">
            <a:avLst/>
          </a:prstGeom>
        </p:spPr>
        <p:txBody>
          <a:bodyPr vert="horz" lIns="91440" tIns="45720" rIns="91440" bIns="45720" rtlCol="0" anchor="ctr">
            <a:noAutofit/>
          </a:bodyPr>
          <a:lstStyle/>
          <a:p>
            <a:r>
              <a:rPr lang="en-CA" dirty="0" smtClean="0"/>
              <a:t>Click to Add Title</a:t>
            </a:r>
            <a:endParaRPr lang="en-US" dirty="0"/>
          </a:p>
        </p:txBody>
      </p:sp>
      <p:sp>
        <p:nvSpPr>
          <p:cNvPr id="3" name="Text Placeholder 2"/>
          <p:cNvSpPr>
            <a:spLocks noGrp="1"/>
          </p:cNvSpPr>
          <p:nvPr>
            <p:ph type="body" idx="1"/>
          </p:nvPr>
        </p:nvSpPr>
        <p:spPr>
          <a:xfrm>
            <a:off x="639940" y="1143400"/>
            <a:ext cx="6852518"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937521145"/>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93" r:id="rId3"/>
  </p:sldLayoutIdLst>
  <p:txStyles>
    <p:titleStyle>
      <a:lvl1pPr algn="l" defTabSz="457200" rtl="0" eaLnBrk="1" latinLnBrk="0" hangingPunct="1">
        <a:spcBef>
          <a:spcPct val="0"/>
        </a:spcBef>
        <a:buNone/>
        <a:defRPr sz="3200" kern="1200" baseline="0">
          <a:solidFill>
            <a:srgbClr val="0096D6"/>
          </a:solidFill>
          <a:latin typeface="+mj-lt"/>
          <a:ea typeface="+mj-ea"/>
          <a:cs typeface="+mj-cs"/>
        </a:defRPr>
      </a:lvl1pPr>
    </p:titleStyle>
    <p:bodyStyle>
      <a:lvl1pPr marL="0" indent="0" algn="l" defTabSz="457200" rtl="0" eaLnBrk="1" latinLnBrk="0" hangingPunct="1">
        <a:spcBef>
          <a:spcPct val="20000"/>
        </a:spcBef>
        <a:buFontTx/>
        <a:buNone/>
        <a:defRPr sz="1800" b="1" kern="1200">
          <a:solidFill>
            <a:srgbClr val="0096D6"/>
          </a:solidFill>
          <a:latin typeface="+mn-lt"/>
          <a:ea typeface="+mn-ea"/>
          <a:cs typeface="+mn-cs"/>
        </a:defRPr>
      </a:lvl1pPr>
      <a:lvl2pPr marL="0" indent="0" algn="l" defTabSz="457200" rtl="0" eaLnBrk="1" latinLnBrk="0" hangingPunct="1">
        <a:spcBef>
          <a:spcPct val="20000"/>
        </a:spcBef>
        <a:spcAft>
          <a:spcPts val="1200"/>
        </a:spcAft>
        <a:buFontTx/>
        <a:buNone/>
        <a:defRPr sz="1800" kern="1200">
          <a:solidFill>
            <a:schemeClr val="tx1"/>
          </a:solidFill>
          <a:latin typeface="+mn-lt"/>
          <a:ea typeface="+mn-ea"/>
          <a:cs typeface="+mn-cs"/>
        </a:defRPr>
      </a:lvl2pPr>
      <a:lvl3pPr marL="0" indent="-228600" algn="l" defTabSz="457200" rtl="0" eaLnBrk="1" latinLnBrk="0" hangingPunct="1">
        <a:spcBef>
          <a:spcPct val="20000"/>
        </a:spcBef>
        <a:buClr>
          <a:schemeClr val="tx2"/>
        </a:buClr>
        <a:buFont typeface="Arial"/>
        <a:buChar char="•"/>
        <a:defRPr sz="1800" b="1" i="0" kern="1200">
          <a:solidFill>
            <a:srgbClr val="0096D6"/>
          </a:solidFill>
          <a:latin typeface="+mn-lt"/>
          <a:ea typeface="+mn-ea"/>
          <a:cs typeface="+mn-cs"/>
        </a:defRPr>
      </a:lvl3pPr>
      <a:lvl4pPr marL="274320" indent="0" algn="l" defTabSz="457200" rtl="0" eaLnBrk="1" latinLnBrk="0" hangingPunct="1">
        <a:spcBef>
          <a:spcPct val="20000"/>
        </a:spcBef>
        <a:spcAft>
          <a:spcPts val="1200"/>
        </a:spcAft>
        <a:buFontTx/>
        <a:buNone/>
        <a:defRPr sz="1800" kern="1200">
          <a:solidFill>
            <a:schemeClr val="tx1"/>
          </a:solidFill>
          <a:latin typeface="+mn-lt"/>
          <a:ea typeface="+mn-ea"/>
          <a:cs typeface="+mn-cs"/>
        </a:defRPr>
      </a:lvl4pPr>
      <a:lvl5pPr marL="50292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778000"/>
            <a:ext cx="9144000" cy="3276600"/>
          </a:xfrm>
          <a:prstGeom prst="rect">
            <a:avLst/>
          </a:prstGeom>
          <a:solidFill>
            <a:srgbClr val="0096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145741" y="2521258"/>
            <a:ext cx="6852518" cy="1509203"/>
          </a:xfrm>
        </p:spPr>
        <p:txBody>
          <a:bodyPr/>
          <a:lstStyle/>
          <a:p>
            <a:pPr algn="ctr"/>
            <a:r>
              <a:rPr lang="en-CA" b="1" dirty="0" smtClean="0">
                <a:solidFill>
                  <a:schemeClr val="bg1"/>
                </a:solidFill>
              </a:rPr>
              <a:t>Nice Classification</a:t>
            </a:r>
            <a:br>
              <a:rPr lang="en-CA" b="1" dirty="0" smtClean="0">
                <a:solidFill>
                  <a:schemeClr val="bg1"/>
                </a:solidFill>
              </a:rPr>
            </a:br>
            <a:r>
              <a:rPr lang="en-CA" sz="2400" dirty="0" smtClean="0">
                <a:solidFill>
                  <a:schemeClr val="bg1"/>
                </a:solidFill>
              </a:rPr>
              <a:t>Toni Polson Ashton</a:t>
            </a:r>
            <a:endParaRPr lang="en-CA" sz="24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379216"/>
          </a:xfrm>
          <a:prstGeom prst="rect">
            <a:avLst/>
          </a:prstGeom>
        </p:spPr>
      </p:pic>
    </p:spTree>
    <p:extLst>
      <p:ext uri="{BB962C8B-B14F-4D97-AF65-F5344CB8AC3E}">
        <p14:creationId xmlns:p14="http://schemas.microsoft.com/office/powerpoint/2010/main" val="299050713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 Headings</a:t>
            </a:r>
            <a:endParaRPr lang="en-CA" dirty="0"/>
          </a:p>
        </p:txBody>
      </p:sp>
      <p:sp>
        <p:nvSpPr>
          <p:cNvPr id="3" name="Text Placeholder 2"/>
          <p:cNvSpPr>
            <a:spLocks noGrp="1"/>
          </p:cNvSpPr>
          <p:nvPr>
            <p:ph type="body" sz="quarter" idx="10"/>
          </p:nvPr>
        </p:nvSpPr>
        <p:spPr/>
        <p:txBody>
          <a:bodyPr>
            <a:normAutofit/>
          </a:bodyPr>
          <a:lstStyle/>
          <a:p>
            <a:endParaRPr lang="en-CA" sz="3200" i="1" dirty="0">
              <a:solidFill>
                <a:srgbClr val="00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025" y="1489075"/>
            <a:ext cx="594995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52417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975" y="4459981"/>
            <a:ext cx="1259007" cy="1621038"/>
          </a:xfrm>
          <a:prstGeom prst="rect">
            <a:avLst/>
          </a:prstGeom>
        </p:spPr>
      </p:pic>
      <p:sp>
        <p:nvSpPr>
          <p:cNvPr id="2" name="Title 1"/>
          <p:cNvSpPr>
            <a:spLocks noGrp="1"/>
          </p:cNvSpPr>
          <p:nvPr>
            <p:ph type="title"/>
          </p:nvPr>
        </p:nvSpPr>
        <p:spPr/>
        <p:txBody>
          <a:bodyPr/>
          <a:lstStyle/>
          <a:p>
            <a:r>
              <a:rPr lang="en-CA" dirty="0" smtClean="0"/>
              <a:t>Class Headings</a:t>
            </a:r>
            <a:endParaRPr lang="en-CA" dirty="0"/>
          </a:p>
        </p:txBody>
      </p:sp>
      <p:sp>
        <p:nvSpPr>
          <p:cNvPr id="3" name="Text Placeholder 2"/>
          <p:cNvSpPr>
            <a:spLocks noGrp="1"/>
          </p:cNvSpPr>
          <p:nvPr>
            <p:ph type="body" sz="quarter" idx="10"/>
          </p:nvPr>
        </p:nvSpPr>
        <p:spPr/>
        <p:txBody>
          <a:bodyPr>
            <a:normAutofit/>
          </a:bodyPr>
          <a:lstStyle/>
          <a:p>
            <a:endParaRPr lang="en-CA" sz="3200" i="1" dirty="0">
              <a:solidFill>
                <a:srgbClr val="000000"/>
              </a:solidFill>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1590675"/>
            <a:ext cx="5949950"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28806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 39 Hierarchy</a:t>
            </a:r>
            <a:endParaRPr lang="en-CA" dirty="0"/>
          </a:p>
        </p:txBody>
      </p:sp>
      <p:sp>
        <p:nvSpPr>
          <p:cNvPr id="3" name="Text Placeholder 2"/>
          <p:cNvSpPr>
            <a:spLocks noGrp="1"/>
          </p:cNvSpPr>
          <p:nvPr>
            <p:ph type="body" sz="quarter" idx="10"/>
          </p:nvPr>
        </p:nvSpPr>
        <p:spPr/>
        <p:txBody>
          <a:bodyPr/>
          <a:lstStyle/>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827" y="994299"/>
            <a:ext cx="6895829" cy="408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85747" y="5078027"/>
            <a:ext cx="4367813" cy="738664"/>
          </a:xfrm>
          <a:prstGeom prst="rect">
            <a:avLst/>
          </a:prstGeom>
          <a:noFill/>
        </p:spPr>
        <p:txBody>
          <a:bodyPr wrap="square" rtlCol="0">
            <a:spAutoFit/>
          </a:bodyPr>
          <a:lstStyle/>
          <a:p>
            <a:r>
              <a:rPr lang="en-CA" sz="1400" b="1" dirty="0" smtClean="0">
                <a:solidFill>
                  <a:srgbClr val="000000"/>
                </a:solidFill>
                <a:latin typeface="Calibri" panose="020F0502020204030204" pitchFamily="34" charset="0"/>
              </a:rPr>
              <a:t>Figure 1. Class 39, Excerpted from Taxonomy</a:t>
            </a:r>
            <a:r>
              <a:rPr lang="en-CA" sz="1400" dirty="0" smtClean="0">
                <a:solidFill>
                  <a:srgbClr val="000000"/>
                </a:solidFill>
                <a:latin typeface="Calibri" panose="020F0502020204030204" pitchFamily="34" charset="0"/>
              </a:rPr>
              <a:t>.  The goods and services of the </a:t>
            </a:r>
            <a:r>
              <a:rPr lang="en-CA" sz="1400" dirty="0" err="1" smtClean="0">
                <a:solidFill>
                  <a:srgbClr val="000000"/>
                </a:solidFill>
                <a:latin typeface="Calibri" panose="020F0502020204030204" pitchFamily="34" charset="0"/>
              </a:rPr>
              <a:t>NLC</a:t>
            </a:r>
            <a:r>
              <a:rPr lang="en-CA" sz="1400" dirty="0" smtClean="0">
                <a:solidFill>
                  <a:srgbClr val="000000"/>
                </a:solidFill>
                <a:latin typeface="Calibri" panose="020F0502020204030204" pitchFamily="34" charset="0"/>
              </a:rPr>
              <a:t> Class 39 have been placed into a hierarchy with the headings above</a:t>
            </a:r>
            <a:endParaRPr lang="en-CA"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0243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sz="quarter" idx="10"/>
          </p:nvPr>
        </p:nvSpPr>
        <p:spPr/>
        <p:txBody>
          <a:bodyPr/>
          <a:lstStyle/>
          <a:p>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 y="1143000"/>
            <a:ext cx="8542813" cy="509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38429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sz="quarter" idx="10"/>
          </p:nvPr>
        </p:nvSpPr>
        <p:spPr/>
        <p:txBody>
          <a:bodyPr/>
          <a:lstStyle/>
          <a:p>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40" y="1143000"/>
            <a:ext cx="7907387" cy="424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03202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sz="quarter" idx="10"/>
          </p:nvPr>
        </p:nvSpPr>
        <p:spPr/>
        <p:txBody>
          <a:bodyPr/>
          <a:lstStyle/>
          <a:p>
            <a:endParaRPr lang="en-CA" dirty="0"/>
          </a:p>
        </p:txBody>
      </p:sp>
      <p:pic>
        <p:nvPicPr>
          <p:cNvPr id="1038" name="Picture 14" descr="C:\Users\Pilkington\AppData\Local\Microsoft\Windows\Temporary Internet Files\Content.IE5\SHD09AUF\like_opening_the_pandora__s_box_by_mialove01-d39xw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136" y="639549"/>
            <a:ext cx="4543728"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602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sz="quarter" idx="10"/>
          </p:nvPr>
        </p:nvSpPr>
        <p:spPr/>
        <p:txBody>
          <a:bodyPr/>
          <a:lstStyle/>
          <a:p>
            <a:endParaRPr lang="en-CA"/>
          </a:p>
        </p:txBody>
      </p:sp>
      <p:pic>
        <p:nvPicPr>
          <p:cNvPr id="3077" name="Picture 5" descr="C:\Users\Pilkington\AppData\Local\Microsoft\Windows\Temporary Internet Files\Content.IE5\BLJ2HMRS\flood_gat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203" y="1233443"/>
            <a:ext cx="5781595" cy="43417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0324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sz="quarter" idx="10"/>
          </p:nvPr>
        </p:nvSpPr>
        <p:spPr/>
        <p:txBody>
          <a:bodyPr/>
          <a:lstStyle/>
          <a:p>
            <a:endParaRPr lang="en-CA" dirty="0"/>
          </a:p>
        </p:txBody>
      </p:sp>
      <p:pic>
        <p:nvPicPr>
          <p:cNvPr id="2055" name="Picture 7" descr="C:\Users\Pilkington\AppData\Local\Microsoft\Windows\Temporary Internet Files\Content.IE5\4FTWP5TN\26218235466_30c55e76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1423113"/>
            <a:ext cx="6350000" cy="4229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7636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Treaty Changes</a:t>
            </a:r>
            <a:endParaRPr lang="en-CA" dirty="0"/>
          </a:p>
        </p:txBody>
      </p:sp>
      <p:sp>
        <p:nvSpPr>
          <p:cNvPr id="3" name="Text Placeholder 2"/>
          <p:cNvSpPr>
            <a:spLocks noGrp="1"/>
          </p:cNvSpPr>
          <p:nvPr>
            <p:ph type="body" sz="quarter" idx="10"/>
          </p:nvPr>
        </p:nvSpPr>
        <p:spPr/>
        <p:txBody>
          <a:bodyPr>
            <a:normAutofit fontScale="40000" lnSpcReduction="20000"/>
          </a:bodyPr>
          <a:lstStyle/>
          <a:p>
            <a:pPr>
              <a:spcAft>
                <a:spcPts val="1200"/>
              </a:spcAft>
            </a:pPr>
            <a:r>
              <a:rPr lang="en-CA" sz="3500" dirty="0">
                <a:latin typeface="Calibri"/>
                <a:ea typeface="Calibri"/>
                <a:cs typeface="Times New Roman"/>
              </a:rPr>
              <a:t>Clause 3(1)(a)(xv) of the Singapore Treaty should be struck out. Clause 3(1)(a)(xv) would then read to the effect of:</a:t>
            </a:r>
          </a:p>
          <a:p>
            <a:pPr marL="914400" marR="914400">
              <a:spcAft>
                <a:spcPts val="1200"/>
              </a:spcAft>
            </a:pPr>
            <a:r>
              <a:rPr lang="en-CA" sz="3000" dirty="0">
                <a:solidFill>
                  <a:srgbClr val="000000"/>
                </a:solidFill>
                <a:latin typeface="Arial" panose="020B0604020202020204" pitchFamily="34" charset="0"/>
                <a:ea typeface="Calibri"/>
                <a:cs typeface="Arial" panose="020B0604020202020204" pitchFamily="34" charset="0"/>
              </a:rPr>
              <a:t>3(1)(a) Any Contracting Party may require that an application contain some or all of the </a:t>
            </a:r>
            <a:r>
              <a:rPr lang="en-CA" sz="3000" dirty="0" smtClean="0">
                <a:solidFill>
                  <a:srgbClr val="000000"/>
                </a:solidFill>
                <a:latin typeface="Arial" panose="020B0604020202020204" pitchFamily="34" charset="0"/>
                <a:ea typeface="Calibri"/>
                <a:cs typeface="Arial" panose="020B0604020202020204" pitchFamily="34" charset="0"/>
              </a:rPr>
              <a:t>following </a:t>
            </a:r>
            <a:r>
              <a:rPr lang="en-CA" sz="3000" dirty="0">
                <a:solidFill>
                  <a:srgbClr val="000000"/>
                </a:solidFill>
                <a:latin typeface="Arial" panose="020B0604020202020204" pitchFamily="34" charset="0"/>
                <a:ea typeface="Calibri"/>
                <a:cs typeface="Arial" panose="020B0604020202020204" pitchFamily="34" charset="0"/>
              </a:rPr>
              <a:t>indications or elements: … </a:t>
            </a:r>
            <a:r>
              <a:rPr lang="en-CA" sz="3000" strike="sngStrike" dirty="0">
                <a:solidFill>
                  <a:srgbClr val="000000"/>
                </a:solidFill>
                <a:latin typeface="Arial" panose="020B0604020202020204" pitchFamily="34" charset="0"/>
                <a:ea typeface="Calibri"/>
                <a:cs typeface="Arial" panose="020B0604020202020204" pitchFamily="34" charset="0"/>
              </a:rPr>
              <a:t>(xv) the names of the goods and/or services for which the registration is sought, grouped according to the classes of the Nice Classification, each group preceded by the number of the class of that Classification to which that group of goods or services belongs and presented in the order of the classes of the said Classification</a:t>
            </a:r>
            <a:r>
              <a:rPr lang="en-CA" sz="3000" strike="sngStrike" dirty="0" smtClean="0">
                <a:solidFill>
                  <a:srgbClr val="000000"/>
                </a:solidFill>
                <a:latin typeface="Arial" panose="020B0604020202020204" pitchFamily="34" charset="0"/>
                <a:ea typeface="Calibri"/>
                <a:cs typeface="Arial" panose="020B0604020202020204" pitchFamily="34" charset="0"/>
              </a:rPr>
              <a:t>;</a:t>
            </a:r>
            <a:r>
              <a:rPr lang="en-CA" sz="3000" dirty="0" smtClean="0">
                <a:solidFill>
                  <a:srgbClr val="000000"/>
                </a:solidFill>
                <a:latin typeface="Arial" panose="020B0604020202020204" pitchFamily="34" charset="0"/>
                <a:ea typeface="Calibri"/>
                <a:cs typeface="Arial" panose="020B0604020202020204" pitchFamily="34" charset="0"/>
              </a:rPr>
              <a:t>… </a:t>
            </a:r>
            <a:endParaRPr lang="en-CA" sz="3000" dirty="0">
              <a:solidFill>
                <a:srgbClr val="000000"/>
              </a:solidFill>
              <a:latin typeface="Arial" panose="020B0604020202020204" pitchFamily="34" charset="0"/>
              <a:ea typeface="Calibri"/>
              <a:cs typeface="Arial" panose="020B0604020202020204" pitchFamily="34" charset="0"/>
            </a:endParaRPr>
          </a:p>
          <a:p>
            <a:pPr>
              <a:spcAft>
                <a:spcPts val="1200"/>
              </a:spcAft>
            </a:pPr>
            <a:r>
              <a:rPr lang="en-CA" sz="3500" dirty="0">
                <a:latin typeface="Calibri"/>
                <a:ea typeface="Calibri"/>
                <a:cs typeface="Times New Roman"/>
              </a:rPr>
              <a:t>Clause 3(2) of the Madrid Protocol should be amended to read:</a:t>
            </a:r>
          </a:p>
          <a:p>
            <a:pPr marL="914400" marR="914400">
              <a:spcAft>
                <a:spcPts val="1200"/>
              </a:spcAft>
            </a:pPr>
            <a:r>
              <a:rPr lang="en-CA" sz="3000" dirty="0">
                <a:solidFill>
                  <a:srgbClr val="000000"/>
                </a:solidFill>
                <a:latin typeface="Arial" panose="020B0604020202020204" pitchFamily="34" charset="0"/>
                <a:ea typeface="Calibri"/>
                <a:cs typeface="Arial" panose="020B0604020202020204" pitchFamily="34" charset="0"/>
              </a:rPr>
              <a:t>3(2) The applicant must indicate the goods and services in respect of which protection of the mark is claimed </a:t>
            </a:r>
            <a:r>
              <a:rPr lang="en-CA" sz="3000" strike="sngStrike" dirty="0">
                <a:solidFill>
                  <a:srgbClr val="000000"/>
                </a:solidFill>
                <a:latin typeface="Arial" panose="020B0604020202020204" pitchFamily="34" charset="0"/>
                <a:ea typeface="Calibri"/>
                <a:cs typeface="Arial" panose="020B0604020202020204" pitchFamily="34" charset="0"/>
              </a:rPr>
              <a:t>and also, if possible</a:t>
            </a:r>
            <a:r>
              <a:rPr lang="en-CA" sz="3000" strike="sngStrike" dirty="0" smtClean="0">
                <a:solidFill>
                  <a:srgbClr val="000000"/>
                </a:solidFill>
                <a:latin typeface="Arial" panose="020B0604020202020204" pitchFamily="34" charset="0"/>
                <a:ea typeface="Calibri"/>
                <a:cs typeface="Arial" panose="020B0604020202020204" pitchFamily="34" charset="0"/>
              </a:rPr>
              <a:t>, the corresponding class or classes according to the classification established by the Nice Agreement Concerning the International Classification of Goods and Services for the Purposes of the Registration of Marks. If the applicant does not give such indication,</a:t>
            </a:r>
            <a:r>
              <a:rPr lang="en-CA" sz="3000" dirty="0" smtClean="0">
                <a:solidFill>
                  <a:srgbClr val="000000"/>
                </a:solidFill>
                <a:latin typeface="Arial" panose="020B0604020202020204" pitchFamily="34" charset="0"/>
                <a:ea typeface="Calibri"/>
                <a:cs typeface="Arial" panose="020B0604020202020204" pitchFamily="34" charset="0"/>
              </a:rPr>
              <a:t> </a:t>
            </a:r>
            <a:r>
              <a:rPr lang="en-CA" sz="3000" dirty="0">
                <a:solidFill>
                  <a:srgbClr val="000000"/>
                </a:solidFill>
                <a:latin typeface="Arial" panose="020B0604020202020204" pitchFamily="34" charset="0"/>
                <a:ea typeface="Calibri"/>
                <a:cs typeface="Arial" panose="020B0604020202020204" pitchFamily="34" charset="0"/>
              </a:rPr>
              <a:t>the International Bureau shall classify the </a:t>
            </a:r>
            <a:r>
              <a:rPr lang="en-CA" sz="3000" dirty="0" smtClean="0">
                <a:solidFill>
                  <a:srgbClr val="000000"/>
                </a:solidFill>
                <a:latin typeface="Arial" panose="020B0604020202020204" pitchFamily="34" charset="0"/>
                <a:ea typeface="Calibri"/>
                <a:cs typeface="Arial" panose="020B0604020202020204" pitchFamily="34" charset="0"/>
              </a:rPr>
              <a:t>goods </a:t>
            </a:r>
            <a:r>
              <a:rPr lang="en-CA" sz="3000" dirty="0">
                <a:solidFill>
                  <a:srgbClr val="000000"/>
                </a:solidFill>
                <a:latin typeface="Arial" panose="020B0604020202020204" pitchFamily="34" charset="0"/>
                <a:ea typeface="Calibri"/>
                <a:cs typeface="Arial" panose="020B0604020202020204" pitchFamily="34" charset="0"/>
              </a:rPr>
              <a:t>and services in the appropriate classes of the said classification. </a:t>
            </a:r>
            <a:r>
              <a:rPr lang="en-CA" sz="3000" strike="sngStrike" dirty="0">
                <a:solidFill>
                  <a:srgbClr val="000000"/>
                </a:solidFill>
                <a:latin typeface="Arial" panose="020B0604020202020204" pitchFamily="34" charset="0"/>
                <a:ea typeface="Calibri"/>
                <a:cs typeface="Arial" panose="020B0604020202020204" pitchFamily="34" charset="0"/>
              </a:rPr>
              <a:t>The indication of classes given by the applicant shall be subject to control by the International Bureau, which shall exercise the said control in association with the Office of origin. In the event of disagreement between the said Office and the International Bureau, the opinion of the latter shall prevail.</a:t>
            </a:r>
          </a:p>
          <a:p>
            <a:endParaRPr lang="en-CA" dirty="0"/>
          </a:p>
        </p:txBody>
      </p:sp>
      <p:pic>
        <p:nvPicPr>
          <p:cNvPr id="4" name="Picture 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60157" y="4722920"/>
            <a:ext cx="1056767" cy="1056767"/>
          </a:xfrm>
          <a:prstGeom prst="rect">
            <a:avLst/>
          </a:prstGeom>
        </p:spPr>
      </p:pic>
    </p:spTree>
    <p:extLst>
      <p:ext uri="{BB962C8B-B14F-4D97-AF65-F5344CB8AC3E}">
        <p14:creationId xmlns:p14="http://schemas.microsoft.com/office/powerpoint/2010/main" val="76194966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sz="quarter" idx="10"/>
          </p:nvPr>
        </p:nvSpPr>
        <p:spPr/>
        <p:txBody>
          <a:bodyPr/>
          <a:lstStyle/>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42963"/>
            <a:ext cx="7620000" cy="5172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71002363"/>
      </p:ext>
    </p:extLst>
  </p:cSld>
  <p:clrMapOvr>
    <a:masterClrMapping/>
  </p:clrMapOvr>
  <mc:AlternateContent xmlns:mc="http://schemas.openxmlformats.org/markup-compatibility/2006" xmlns:p14="http://schemas.microsoft.com/office/powerpoint/2010/main">
    <mc:Choice Requires="p14">
      <p:transition spd="slow" p14:dur="25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sz="quarter" idx="10"/>
          </p:nvPr>
        </p:nvSpPr>
        <p:spPr/>
        <p:txBody>
          <a:bodyPr/>
          <a:lstStyle/>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882" y="382096"/>
            <a:ext cx="4092236" cy="5658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36253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778000"/>
            <a:ext cx="9144000" cy="3276600"/>
          </a:xfrm>
          <a:prstGeom prst="rect">
            <a:avLst/>
          </a:prstGeom>
          <a:solidFill>
            <a:srgbClr val="0096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145741" y="2521258"/>
            <a:ext cx="6852518" cy="1509203"/>
          </a:xfrm>
        </p:spPr>
        <p:txBody>
          <a:bodyPr/>
          <a:lstStyle/>
          <a:p>
            <a:pPr algn="ctr"/>
            <a:r>
              <a:rPr lang="en-CA" b="1" dirty="0" smtClean="0">
                <a:solidFill>
                  <a:schemeClr val="bg1"/>
                </a:solidFill>
              </a:rPr>
              <a:t>Thank you</a:t>
            </a:r>
            <a:endParaRPr lang="en-CA" sz="2400"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379216"/>
          </a:xfrm>
          <a:prstGeom prst="rect">
            <a:avLst/>
          </a:prstGeom>
        </p:spPr>
      </p:pic>
    </p:spTree>
    <p:extLst>
      <p:ext uri="{BB962C8B-B14F-4D97-AF65-F5344CB8AC3E}">
        <p14:creationId xmlns:p14="http://schemas.microsoft.com/office/powerpoint/2010/main" val="2416069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634797" y="251096"/>
            <a:ext cx="1123829" cy="1473498"/>
          </a:xfrm>
          <a:prstGeom prst="rect">
            <a:avLst/>
          </a:prstGeom>
        </p:spPr>
      </p:pic>
      <p:sp>
        <p:nvSpPr>
          <p:cNvPr id="2" name="Title 1"/>
          <p:cNvSpPr>
            <a:spLocks noGrp="1"/>
          </p:cNvSpPr>
          <p:nvPr>
            <p:ph type="title"/>
          </p:nvPr>
        </p:nvSpPr>
        <p:spPr/>
        <p:txBody>
          <a:bodyPr/>
          <a:lstStyle/>
          <a:p>
            <a:r>
              <a:rPr lang="en-CA" dirty="0" smtClean="0"/>
              <a:t>Class Headings</a:t>
            </a:r>
            <a:endParaRPr lang="en-CA" dirty="0"/>
          </a:p>
        </p:txBody>
      </p:sp>
      <p:sp>
        <p:nvSpPr>
          <p:cNvPr id="3" name="Text Placeholder 2"/>
          <p:cNvSpPr>
            <a:spLocks noGrp="1"/>
          </p:cNvSpPr>
          <p:nvPr>
            <p:ph type="body" sz="quarter" idx="10"/>
          </p:nvPr>
        </p:nvSpPr>
        <p:spPr/>
        <p:txBody>
          <a:bodyPr>
            <a:normAutofit/>
          </a:bodyPr>
          <a:lstStyle/>
          <a:p>
            <a:endParaRPr lang="en-CA" sz="3200" i="1" dirty="0">
              <a:solidFill>
                <a:srgbClr val="000000"/>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025" y="1182688"/>
            <a:ext cx="5949950"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21224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endParaRPr lang="en-CA" sz="3200" i="1" dirty="0">
              <a:solidFill>
                <a:srgbClr val="000000"/>
              </a:solidFill>
            </a:endParaRPr>
          </a:p>
        </p:txBody>
      </p:sp>
      <p:sp>
        <p:nvSpPr>
          <p:cNvPr id="2" name="Title 1"/>
          <p:cNvSpPr>
            <a:spLocks noGrp="1"/>
          </p:cNvSpPr>
          <p:nvPr>
            <p:ph type="title"/>
          </p:nvPr>
        </p:nvSpPr>
        <p:spPr/>
        <p:txBody>
          <a:bodyPr/>
          <a:lstStyle/>
          <a:p>
            <a:r>
              <a:rPr lang="en-CA" dirty="0" smtClean="0"/>
              <a:t>Class Headings</a:t>
            </a:r>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025" y="1081088"/>
            <a:ext cx="5949950" cy="470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62318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7835498" y="4220334"/>
            <a:ext cx="1091952" cy="1646879"/>
          </a:xfrm>
          <a:prstGeom prst="rect">
            <a:avLst/>
          </a:prstGeom>
        </p:spPr>
      </p:pic>
      <p:sp>
        <p:nvSpPr>
          <p:cNvPr id="2" name="Title 1"/>
          <p:cNvSpPr>
            <a:spLocks noGrp="1"/>
          </p:cNvSpPr>
          <p:nvPr>
            <p:ph type="title"/>
          </p:nvPr>
        </p:nvSpPr>
        <p:spPr/>
        <p:txBody>
          <a:bodyPr/>
          <a:lstStyle/>
          <a:p>
            <a:r>
              <a:rPr lang="en-CA" dirty="0" smtClean="0"/>
              <a:t>Class Headings</a:t>
            </a:r>
            <a:endParaRPr lang="en-CA" dirty="0"/>
          </a:p>
        </p:txBody>
      </p:sp>
      <p:sp>
        <p:nvSpPr>
          <p:cNvPr id="3" name="Text Placeholder 2"/>
          <p:cNvSpPr>
            <a:spLocks noGrp="1"/>
          </p:cNvSpPr>
          <p:nvPr>
            <p:ph type="body" sz="quarter" idx="10"/>
          </p:nvPr>
        </p:nvSpPr>
        <p:spPr/>
        <p:txBody>
          <a:bodyPr>
            <a:normAutofit/>
          </a:bodyPr>
          <a:lstStyle/>
          <a:p>
            <a:endParaRPr lang="en-CA" sz="3200" i="1" dirty="0">
              <a:solidFill>
                <a:srgbClr val="00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1182688"/>
            <a:ext cx="5949950"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16057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 Headings</a:t>
            </a:r>
            <a:endParaRPr lang="en-CA" dirty="0"/>
          </a:p>
        </p:txBody>
      </p:sp>
      <p:sp>
        <p:nvSpPr>
          <p:cNvPr id="3" name="Text Placeholder 2"/>
          <p:cNvSpPr>
            <a:spLocks noGrp="1"/>
          </p:cNvSpPr>
          <p:nvPr>
            <p:ph type="body" sz="quarter" idx="10"/>
          </p:nvPr>
        </p:nvSpPr>
        <p:spPr/>
        <p:txBody>
          <a:bodyPr>
            <a:normAutofit/>
          </a:bodyPr>
          <a:lstStyle/>
          <a:p>
            <a:endParaRPr lang="en-CA" sz="3200" i="1" dirty="0">
              <a:solidFill>
                <a:srgbClr val="000000"/>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025" y="1081088"/>
            <a:ext cx="5949950" cy="470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95003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 Headings</a:t>
            </a:r>
            <a:endParaRPr lang="en-CA" dirty="0"/>
          </a:p>
        </p:txBody>
      </p:sp>
      <p:sp>
        <p:nvSpPr>
          <p:cNvPr id="3" name="Text Placeholder 2"/>
          <p:cNvSpPr>
            <a:spLocks noGrp="1"/>
          </p:cNvSpPr>
          <p:nvPr>
            <p:ph type="body" sz="quarter" idx="10"/>
          </p:nvPr>
        </p:nvSpPr>
        <p:spPr/>
        <p:txBody>
          <a:bodyPr>
            <a:normAutofit/>
          </a:bodyPr>
          <a:lstStyle/>
          <a:p>
            <a:endParaRPr lang="en-CA" sz="3200" i="1" dirty="0">
              <a:solidFill>
                <a:srgbClr val="000000"/>
              </a:solidFill>
            </a:endParaRPr>
          </a:p>
        </p:txBody>
      </p:sp>
      <p:pic>
        <p:nvPicPr>
          <p:cNvPr id="4" name="Picture 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1744" y="3071674"/>
            <a:ext cx="1096392" cy="1096392"/>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1387475"/>
            <a:ext cx="5949950" cy="408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45280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 Headings</a:t>
            </a:r>
            <a:endParaRPr lang="en-CA" dirty="0"/>
          </a:p>
        </p:txBody>
      </p:sp>
      <p:sp>
        <p:nvSpPr>
          <p:cNvPr id="3" name="Text Placeholder 2"/>
          <p:cNvSpPr>
            <a:spLocks noGrp="1"/>
          </p:cNvSpPr>
          <p:nvPr>
            <p:ph type="body" sz="quarter" idx="10"/>
          </p:nvPr>
        </p:nvSpPr>
        <p:spPr/>
        <p:txBody>
          <a:bodyPr>
            <a:normAutofit/>
          </a:bodyPr>
          <a:lstStyle/>
          <a:p>
            <a:endParaRPr lang="en-CA" sz="3200" i="1" dirty="0">
              <a:solidFill>
                <a:srgbClr val="000000"/>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025" y="1387475"/>
            <a:ext cx="5949950" cy="408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14746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 Headings</a:t>
            </a:r>
            <a:endParaRPr lang="en-CA" dirty="0"/>
          </a:p>
        </p:txBody>
      </p:sp>
      <p:sp>
        <p:nvSpPr>
          <p:cNvPr id="3" name="Text Placeholder 2"/>
          <p:cNvSpPr>
            <a:spLocks noGrp="1"/>
          </p:cNvSpPr>
          <p:nvPr>
            <p:ph type="body" sz="quarter" idx="10"/>
          </p:nvPr>
        </p:nvSpPr>
        <p:spPr/>
        <p:txBody>
          <a:bodyPr>
            <a:normAutofit/>
          </a:bodyPr>
          <a:lstStyle/>
          <a:p>
            <a:endParaRPr lang="en-CA" sz="3200" i="1" dirty="0">
              <a:solidFill>
                <a:srgbClr val="000000"/>
              </a:solidFill>
            </a:endParaRPr>
          </a:p>
        </p:txBody>
      </p:sp>
      <p:pic>
        <p:nvPicPr>
          <p:cNvPr id="5" name="Picture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24808" y="268549"/>
            <a:ext cx="1099721" cy="1099721"/>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1182688"/>
            <a:ext cx="5949950"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76425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Content Slides">
  <a:themeElements>
    <a:clrScheme name="Sim IP Practice">
      <a:dk1>
        <a:srgbClr val="717073"/>
      </a:dk1>
      <a:lt1>
        <a:sysClr val="window" lastClr="FFFFFF"/>
      </a:lt1>
      <a:dk2>
        <a:srgbClr val="0397D6"/>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Sim PPT</Template>
  <TotalTime>497</TotalTime>
  <Words>323</Words>
  <Application>Microsoft Office PowerPoint</Application>
  <PresentationFormat>On-screen Show (4:3)</PresentationFormat>
  <Paragraphs>30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Content Slides</vt:lpstr>
      <vt:lpstr>Nice Classification Toni Polson Ashton</vt:lpstr>
      <vt:lpstr>PowerPoint Presentation</vt:lpstr>
      <vt:lpstr>Class Headings</vt:lpstr>
      <vt:lpstr>Class Headings</vt:lpstr>
      <vt:lpstr>Class Headings</vt:lpstr>
      <vt:lpstr>Class Headings</vt:lpstr>
      <vt:lpstr>Class Headings</vt:lpstr>
      <vt:lpstr>Class Headings</vt:lpstr>
      <vt:lpstr>Class Headings</vt:lpstr>
      <vt:lpstr>Class Headings</vt:lpstr>
      <vt:lpstr>Class Headings</vt:lpstr>
      <vt:lpstr>Class 39 Hierarchy</vt:lpstr>
      <vt:lpstr>PowerPoint Presentation</vt:lpstr>
      <vt:lpstr>PowerPoint Presentation</vt:lpstr>
      <vt:lpstr>PowerPoint Presentation</vt:lpstr>
      <vt:lpstr>PowerPoint Presentation</vt:lpstr>
      <vt:lpstr>PowerPoint Presentation</vt:lpstr>
      <vt:lpstr>Treaty Changes</vt:lpstr>
      <vt:lpstr>PowerPoint Presentation</vt:lpstr>
      <vt:lpstr>Thank you</vt:lpstr>
    </vt:vector>
  </TitlesOfParts>
  <Company>Simbas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Brianne Papaconstantinou</dc:creator>
  <cp:lastModifiedBy>Brianne Papaconstantinou</cp:lastModifiedBy>
  <cp:revision>27</cp:revision>
  <cp:lastPrinted>2017-09-12T13:58:07Z</cp:lastPrinted>
  <dcterms:created xsi:type="dcterms:W3CDTF">2017-09-01T13:18:51Z</dcterms:created>
  <dcterms:modified xsi:type="dcterms:W3CDTF">2018-01-08T23:04:50Z</dcterms:modified>
</cp:coreProperties>
</file>